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  <p:sldMasterId id="2147483671" r:id="rId2"/>
    <p:sldMasterId id="2147483687" r:id="rId3"/>
  </p:sldMasterIdLst>
  <p:notesMasterIdLst>
    <p:notesMasterId r:id="rId34"/>
  </p:notesMasterIdLst>
  <p:sldIdLst>
    <p:sldId id="299" r:id="rId4"/>
    <p:sldId id="300" r:id="rId5"/>
    <p:sldId id="271" r:id="rId6"/>
    <p:sldId id="270" r:id="rId7"/>
    <p:sldId id="267" r:id="rId8"/>
    <p:sldId id="266" r:id="rId9"/>
    <p:sldId id="273" r:id="rId10"/>
    <p:sldId id="310" r:id="rId11"/>
    <p:sldId id="274" r:id="rId12"/>
    <p:sldId id="275" r:id="rId13"/>
    <p:sldId id="276" r:id="rId14"/>
    <p:sldId id="281" r:id="rId15"/>
    <p:sldId id="286" r:id="rId16"/>
    <p:sldId id="279" r:id="rId17"/>
    <p:sldId id="280" r:id="rId18"/>
    <p:sldId id="291" r:id="rId19"/>
    <p:sldId id="282" r:id="rId20"/>
    <p:sldId id="293" r:id="rId21"/>
    <p:sldId id="294" r:id="rId22"/>
    <p:sldId id="295" r:id="rId23"/>
    <p:sldId id="292" r:id="rId24"/>
    <p:sldId id="287" r:id="rId25"/>
    <p:sldId id="289" r:id="rId26"/>
    <p:sldId id="306" r:id="rId27"/>
    <p:sldId id="307" r:id="rId28"/>
    <p:sldId id="308" r:id="rId29"/>
    <p:sldId id="311" r:id="rId30"/>
    <p:sldId id="309" r:id="rId31"/>
    <p:sldId id="272" r:id="rId32"/>
    <p:sldId id="298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48CD079-55C2-4560-BD39-F7066A196D01}">
          <p14:sldIdLst>
            <p14:sldId id="299"/>
            <p14:sldId id="300"/>
            <p14:sldId id="271"/>
            <p14:sldId id="270"/>
            <p14:sldId id="267"/>
            <p14:sldId id="266"/>
            <p14:sldId id="273"/>
            <p14:sldId id="310"/>
            <p14:sldId id="274"/>
            <p14:sldId id="275"/>
            <p14:sldId id="276"/>
            <p14:sldId id="281"/>
            <p14:sldId id="286"/>
            <p14:sldId id="279"/>
            <p14:sldId id="280"/>
            <p14:sldId id="291"/>
          </p14:sldIdLst>
        </p14:section>
        <p14:section name="Névtelen szakasz" id="{A93FF9FC-680F-485A-91DC-7B2633821CA4}">
          <p14:sldIdLst>
            <p14:sldId id="282"/>
            <p14:sldId id="293"/>
            <p14:sldId id="294"/>
            <p14:sldId id="295"/>
            <p14:sldId id="292"/>
            <p14:sldId id="287"/>
            <p14:sldId id="289"/>
            <p14:sldId id="306"/>
            <p14:sldId id="307"/>
            <p14:sldId id="308"/>
            <p14:sldId id="311"/>
            <p14:sldId id="309"/>
            <p14:sldId id="272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94622" autoAdjust="0"/>
  </p:normalViewPr>
  <p:slideViewPr>
    <p:cSldViewPr snapToObjects="1">
      <p:cViewPr varScale="1">
        <p:scale>
          <a:sx n="70" d="100"/>
          <a:sy n="70" d="100"/>
        </p:scale>
        <p:origin x="143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1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93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5927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>
                <a:solidFill>
                  <a:prstClr val="black"/>
                </a:solidFill>
              </a:rPr>
              <a:pPr/>
              <a:t>30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228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523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035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/>
              <a:pPr/>
              <a:t>4/10/2016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Click to edit Master title style</a:t>
            </a:r>
            <a:endParaRPr kumimoji="0" lang="en-US" sz="2400" b="1" i="0" u="none" strike="noStrike" kern="1200" cap="all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3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172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3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5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9614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185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269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50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77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79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876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445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410105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5055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9027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5393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69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8991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176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382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884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53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96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812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51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4561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534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6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624012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572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334000" y="1600200"/>
            <a:ext cx="33528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618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142871-7357-434F-A8F3-CECC6D136AD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2C4939-F161-2245-8138-B1FA9F0D34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0" y="381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hu-HU" sz="2400" b="1" cap="all">
                <a:solidFill>
                  <a:srgbClr val="FFFFFF"/>
                </a:solidFill>
                <a:latin typeface="Arial"/>
                <a:cs typeface="Arial"/>
              </a:rPr>
              <a:t>Click to edit Master title style</a:t>
            </a:r>
            <a:endParaRPr lang="en-US" sz="2400" b="1" cap="all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3834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517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776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349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t>2016.04.10.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t>‹#›</a:t>
            </a:fld>
            <a:endParaRPr lang="hu-HU"/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50" r:id="rId13"/>
    <p:sldLayoutId id="2147483656" r:id="rId14"/>
    <p:sldLayoutId id="214748365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7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2016.04.10.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8" descr="prezentacio_2020_beliv_bg_ME.jpg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15" y="0"/>
            <a:ext cx="9142569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01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ta.hu/aktualis-palyazati-kiirasok/szakmodszertani-palyazat-kiiras-mta-2016-106147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openbook.php?record_id=9596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hyperlink" Target="http://www.luma.fi/lumat-e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08009"/>
            <a:ext cx="9158213" cy="1224136"/>
          </a:xfrm>
        </p:spPr>
        <p:txBody>
          <a:bodyPr/>
          <a:lstStyle/>
          <a:p>
            <a:pPr algn="ctr"/>
            <a:r>
              <a:rPr lang="hu-HU" dirty="0"/>
              <a:t>Mire jó a tanulói </a:t>
            </a:r>
            <a:r>
              <a:rPr lang="hu-HU" dirty="0" smtClean="0"/>
              <a:t>kísérlettervezés?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783547" y="4459372"/>
            <a:ext cx="332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2016. április 5., ELTE</a:t>
            </a:r>
            <a:endParaRPr lang="hu-HU" sz="2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79512" y="1844824"/>
            <a:ext cx="9433048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u="sng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Szalay</a:t>
            </a:r>
            <a:r>
              <a:rPr lang="hu-HU" sz="2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Luca</a:t>
            </a:r>
            <a:r>
              <a:rPr lang="en-US" sz="24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Tóth Zoltán</a:t>
            </a:r>
            <a:r>
              <a:rPr lang="hu-HU" sz="2400" b="1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0" algn="ctr"/>
            <a:endParaRPr lang="hu-HU" sz="2400" baseline="30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200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Eötvös </a:t>
            </a:r>
            <a:r>
              <a:rPr lang="en-US" sz="2000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Loránd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Tudományegyetem, Természettudományi Kar</a:t>
            </a:r>
            <a:r>
              <a:rPr lang="en-US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Kémiai intézet, </a:t>
            </a:r>
            <a:r>
              <a:rPr lang="hu-H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luca@</a:t>
            </a:r>
            <a:r>
              <a:rPr lang="hu-HU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chem.elte.hu</a:t>
            </a:r>
            <a:endParaRPr lang="hu-HU" sz="2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hu-HU" sz="2000" baseline="30000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hu-HU" sz="2000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Debrecen</a:t>
            </a:r>
            <a:r>
              <a:rPr lang="hu-H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Egyetem</a:t>
            </a:r>
            <a:r>
              <a:rPr lang="en-US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Természettudományi és Technológiai Kar, Szervetlen és Analitikai Kémiai Tanszék, </a:t>
            </a:r>
            <a:r>
              <a:rPr lang="hu-HU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tothzoltandr</a:t>
            </a:r>
            <a:r>
              <a:rPr lang="hu-HU" sz="2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000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endParaRPr lang="hu-HU" sz="2000" dirty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547664" y="6093296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000" b="1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lang="hu-HU" altLang="hu-HU" sz="1000" b="1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b="1" i="1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„ORSZÁGOS KOORDINÁCIÓVAL A PEDAGÓGUSKÉPZÉS MEGÚJÍTÁSÁÉRT</a:t>
            </a:r>
            <a:endParaRPr lang="hu-HU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5949065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2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6192688" cy="926976"/>
          </a:xfrm>
        </p:spPr>
        <p:txBody>
          <a:bodyPr/>
          <a:lstStyle/>
          <a:p>
            <a:r>
              <a:rPr lang="hu-HU" sz="2800" dirty="0" smtClean="0"/>
              <a:t>2.3 kutatási kérdések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23402" y="1268760"/>
            <a:ext cx="896448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Okoz-e egy rövid beavatkozás szignifikáns változást...</a:t>
            </a: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...a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kísérlettervezési képességben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Ha igen, akkor összefüggésben van-e ez a tanulók  </a:t>
            </a: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előteszten mért teljesítményével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lvl="0"/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 az 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egyéb  feladatokon nyújtott teljesítményben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/>
            <a:endParaRPr lang="pl-PL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AutoNum type="arabicPeriod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...a</a:t>
            </a:r>
            <a:r>
              <a:rPr lang="pl-PL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tanulók kémia iránt, illetve a saját tanulási környezetük iránt mutatott attitűdjében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Ha igen, akkor </a:t>
            </a:r>
            <a:r>
              <a:rPr lang="pl-PL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van-e különbség a kísérleti és a kontrol csoport között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pl-PL" sz="1400" dirty="0"/>
          </a:p>
          <a:p>
            <a:pPr lvl="0"/>
            <a:endParaRPr lang="hu-HU" sz="1400" dirty="0"/>
          </a:p>
          <a:p>
            <a:r>
              <a:rPr lang="pl-PL" sz="1050" dirty="0"/>
              <a:t> </a:t>
            </a:r>
            <a:endParaRPr lang="hu-HU" sz="1050" dirty="0"/>
          </a:p>
          <a:p>
            <a:endParaRPr lang="hu-HU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1" y="6060942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23928" y="6189530"/>
            <a:ext cx="5130008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8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488832" cy="926976"/>
          </a:xfrm>
        </p:spPr>
        <p:txBody>
          <a:bodyPr/>
          <a:lstStyle/>
          <a:p>
            <a:r>
              <a:rPr lang="hu-HU" sz="2800" dirty="0" smtClean="0"/>
              <a:t>3.1 kutatási módszer – a minta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190029"/>
            <a:ext cx="90539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4-15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éves tanulók,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kémiaóra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(45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perces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 hét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iskola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t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anár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31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tanulócsoport / osztály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csoport /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osztály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 hangingPunct="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kísérleti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csoport /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osztály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660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tanuló (akik az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előtesztet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és az utótesztet is kitöltötték)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(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325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49.2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(kísérleti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(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50.8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hangingPunct="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Nemek aránya (fiú/lány, a különbség nem szignifikáns)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ontrol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121/204</a:t>
            </a:r>
          </a:p>
          <a:p>
            <a:pPr marL="1200150" lvl="2" indent="-285750" hangingPunct="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141/194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tanév</a:t>
            </a:r>
            <a:r>
              <a:rPr lang="hu-H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8110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23928" y="6189530"/>
            <a:ext cx="5130008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1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 smtClean="0"/>
              <a:t>3.2 kutatási módszer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800" dirty="0" smtClean="0"/>
              <a:t>mérőeszközök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960938"/>
            <a:ext cx="9144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</a:t>
            </a:r>
            <a:r>
              <a:rPr lang="en-GB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</a:t>
            </a:r>
            <a:r>
              <a:rPr lang="hu-H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zt</a:t>
            </a:r>
            <a:r>
              <a:rPr lang="en-GB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(feladat) méri a ténybeli tudást és a fogalmi megértést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méri a kísérlettervezési képességet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item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méri a kémiai problémákkal kapcsolatos megbízható forrásból származó  információszerzés képességét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3" indent="-342900" hangingPunct="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 item (5-pontos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Likert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sálán) méri a tanulók attitűdjét a kémia, illetve a tanulási környezetük iránt</a:t>
            </a:r>
          </a:p>
          <a:p>
            <a:pPr marL="800100" lvl="3" indent="-342900" hangingPunct="0">
              <a:buFont typeface="Arial" panose="020B0604020202020204" pitchFamily="34" charset="0"/>
              <a:buChar char="•"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előző tanévben szerzett év végi jegyek matematikából, fizikából, kémiából és biológiából</a:t>
            </a:r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Utóteszt: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méri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ténybeli tudást és a fogalmi megértést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item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méri a kísérlettervezési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képességet</a:t>
            </a:r>
          </a:p>
          <a:p>
            <a:pPr marL="800100" lvl="1" indent="-342900" hangingPunct="0">
              <a:buFont typeface="Arial" panose="020B0604020202020204" pitchFamily="34" charset="0"/>
              <a:buChar char="•"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item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(5-pontos Likert sálán) méri a tanulók attitűdjét a kémia, illetve a tanulási környezetük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iránt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Idő: 40 perc (mindkét teszt esetében)</a:t>
            </a:r>
          </a:p>
          <a:p>
            <a:pPr marL="342900" lvl="2" indent="-342900" hangingPunct="0">
              <a:buFont typeface="Arial" panose="020B0604020202020204" pitchFamily="34" charset="0"/>
              <a:buChar char="•"/>
            </a:pPr>
            <a:r>
              <a:rPr lang="sl-SI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teljesítmény nem jutalmazható vagy büntethető</a:t>
            </a:r>
            <a:endParaRPr lang="hu-H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62675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23928" y="6189530"/>
            <a:ext cx="5130008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9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136904" cy="926976"/>
          </a:xfrm>
        </p:spPr>
        <p:txBody>
          <a:bodyPr/>
          <a:lstStyle/>
          <a:p>
            <a:r>
              <a:rPr lang="hu-HU" sz="2800" dirty="0" smtClean="0"/>
              <a:t>3.2. kutatási módszer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800" dirty="0" smtClean="0"/>
              <a:t> </a:t>
            </a:r>
            <a:br>
              <a:rPr lang="hu-HU" sz="2800" dirty="0" smtClean="0"/>
            </a:br>
            <a:r>
              <a:rPr lang="hu-HU" sz="2800" dirty="0" smtClean="0"/>
              <a:t>kísérlettervezési feladatok</a:t>
            </a:r>
            <a:endParaRPr lang="hu-HU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81103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923928" y="6189530"/>
            <a:ext cx="5130008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-31243" y="1204586"/>
            <a:ext cx="91412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Előteszt</a:t>
            </a:r>
            <a:r>
              <a:rPr lang="hu-H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Tervezési feladat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Válassz ki egyet a kémiai reakciók lejátszódásának feltételei közül és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tervezz egy kísérletet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amely bizonyítja, hogy erre tényleg szükség van a reakció végbemeneteléhez!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Utóteszt: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1. tervezési feladat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Tekintsük ezt a reakciót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Br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HCOOH = 2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CO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hangingPunct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brómos víz sárga, a többi anyag színtelen. Válassz ki egyet a kémiai 	reakciók sebességét befolyásoló tényezők közül és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tervezz egy kísérletet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	amely bizonyítja, hogy az adott tényező tényleg befolyásolja a reakció 	sebességét!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hu-HU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2. tervezési feladat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Tekintsük a következő kémiai egyensúlyt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hangingPunct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2 NO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N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hangingPunct="0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barna, 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színtelen.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Tervezz egy kísérletet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amellyel el lehetne 	dönteni, hogy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képződése exoterm vagy endoterm reakció!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316" y="4709260"/>
            <a:ext cx="704390" cy="31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7920880" cy="926976"/>
          </a:xfrm>
        </p:spPr>
        <p:txBody>
          <a:bodyPr/>
          <a:lstStyle/>
          <a:p>
            <a:r>
              <a:rPr lang="hu-HU" sz="2800" dirty="0" smtClean="0"/>
              <a:t>3.3 kutatási módszer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sz="2800" dirty="0" smtClean="0"/>
              <a:t>  a modell</a:t>
            </a:r>
            <a:endParaRPr lang="hu-HU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70410" y="1328413"/>
            <a:ext cx="3865156" cy="22449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reakciókinetika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tárgyú óraterv készítése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óra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R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eakciósebesség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óra: Kémiai egyensúly</a:t>
            </a:r>
          </a:p>
          <a:p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óra: A kémiai egyensúlyt befolyásolása</a:t>
            </a:r>
          </a:p>
          <a:p>
            <a:pPr algn="ctr"/>
            <a:endParaRPr lang="hu-HU" dirty="0"/>
          </a:p>
        </p:txBody>
      </p:sp>
      <p:sp>
        <p:nvSpPr>
          <p:cNvPr id="8" name="Lekerekített téglalap 7"/>
          <p:cNvSpPr/>
          <p:nvPr/>
        </p:nvSpPr>
        <p:spPr>
          <a:xfrm>
            <a:off x="91865" y="3737435"/>
            <a:ext cx="1527807" cy="983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minta ki-választása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70410" y="5204712"/>
            <a:ext cx="1405246" cy="721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Adat-gyűjtés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Lekerekített téglalap 41"/>
          <p:cNvSpPr/>
          <p:nvPr/>
        </p:nvSpPr>
        <p:spPr>
          <a:xfrm>
            <a:off x="3976034" y="5244868"/>
            <a:ext cx="1114581" cy="5725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Elő-teszt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Lekerekített téglalap 42"/>
          <p:cNvSpPr/>
          <p:nvPr/>
        </p:nvSpPr>
        <p:spPr>
          <a:xfrm>
            <a:off x="5481034" y="5011820"/>
            <a:ext cx="1755262" cy="9789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Lekerekített téglalap 43"/>
          <p:cNvSpPr/>
          <p:nvPr/>
        </p:nvSpPr>
        <p:spPr>
          <a:xfrm>
            <a:off x="1892249" y="3726051"/>
            <a:ext cx="1847118" cy="10807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 csoport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Lekerekített téglalap 44"/>
          <p:cNvSpPr/>
          <p:nvPr/>
        </p:nvSpPr>
        <p:spPr>
          <a:xfrm>
            <a:off x="1869630" y="5042194"/>
            <a:ext cx="1775934" cy="1052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Kísérleti csoport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ekerekített téglalap 45"/>
          <p:cNvSpPr/>
          <p:nvPr/>
        </p:nvSpPr>
        <p:spPr>
          <a:xfrm>
            <a:off x="7615656" y="5190711"/>
            <a:ext cx="1362363" cy="612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ekerekített téglalap 46"/>
          <p:cNvSpPr/>
          <p:nvPr/>
        </p:nvSpPr>
        <p:spPr>
          <a:xfrm>
            <a:off x="7565482" y="3976885"/>
            <a:ext cx="1371574" cy="587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Utóteszt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Lekerekített téglalap 47"/>
          <p:cNvSpPr/>
          <p:nvPr/>
        </p:nvSpPr>
        <p:spPr>
          <a:xfrm>
            <a:off x="5460580" y="3777438"/>
            <a:ext cx="1796169" cy="983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tanóra, 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 tervezése</a:t>
            </a:r>
            <a:endParaRPr lang="en-GB" sz="2000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Lekerekített téglalap 48"/>
          <p:cNvSpPr/>
          <p:nvPr/>
        </p:nvSpPr>
        <p:spPr>
          <a:xfrm>
            <a:off x="3976033" y="3976885"/>
            <a:ext cx="1148371" cy="5843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Előteszt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Lekerekített téglalap 49"/>
          <p:cNvSpPr/>
          <p:nvPr/>
        </p:nvSpPr>
        <p:spPr>
          <a:xfrm>
            <a:off x="4427984" y="1705235"/>
            <a:ext cx="4716016" cy="987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eredmények elemzése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7" name="Egyenes összekötő nyíllal 56"/>
          <p:cNvCxnSpPr/>
          <p:nvPr/>
        </p:nvCxnSpPr>
        <p:spPr>
          <a:xfrm>
            <a:off x="855768" y="3601490"/>
            <a:ext cx="0" cy="1020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Egyenes összekötő nyíllal 98"/>
          <p:cNvCxnSpPr>
            <a:stCxn id="8" idx="2"/>
          </p:cNvCxnSpPr>
          <p:nvPr/>
        </p:nvCxnSpPr>
        <p:spPr>
          <a:xfrm flipH="1">
            <a:off x="855768" y="4720668"/>
            <a:ext cx="1" cy="461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gyenes összekötő nyíllal 100"/>
          <p:cNvCxnSpPr>
            <a:stCxn id="9" idx="3"/>
            <a:endCxn id="44" idx="1"/>
          </p:cNvCxnSpPr>
          <p:nvPr/>
        </p:nvCxnSpPr>
        <p:spPr>
          <a:xfrm flipV="1">
            <a:off x="1475656" y="4266431"/>
            <a:ext cx="416593" cy="12988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Egyenes összekötő nyíllal 104"/>
          <p:cNvCxnSpPr>
            <a:stCxn id="9" idx="3"/>
          </p:cNvCxnSpPr>
          <p:nvPr/>
        </p:nvCxnSpPr>
        <p:spPr>
          <a:xfrm>
            <a:off x="1475656" y="5565289"/>
            <a:ext cx="416593" cy="252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gyenes összekötő nyíllal 106"/>
          <p:cNvCxnSpPr>
            <a:stCxn id="44" idx="3"/>
            <a:endCxn id="49" idx="1"/>
          </p:cNvCxnSpPr>
          <p:nvPr/>
        </p:nvCxnSpPr>
        <p:spPr>
          <a:xfrm>
            <a:off x="3739367" y="4266431"/>
            <a:ext cx="236666" cy="2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gyenes összekötő nyíllal 112"/>
          <p:cNvCxnSpPr>
            <a:stCxn id="45" idx="3"/>
            <a:endCxn id="42" idx="1"/>
          </p:cNvCxnSpPr>
          <p:nvPr/>
        </p:nvCxnSpPr>
        <p:spPr>
          <a:xfrm flipV="1">
            <a:off x="3645564" y="5531130"/>
            <a:ext cx="330470" cy="3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Egyenes összekötő nyíllal 114"/>
          <p:cNvCxnSpPr>
            <a:stCxn id="49" idx="3"/>
            <a:endCxn id="48" idx="1"/>
          </p:cNvCxnSpPr>
          <p:nvPr/>
        </p:nvCxnSpPr>
        <p:spPr>
          <a:xfrm>
            <a:off x="5124404" y="4269055"/>
            <a:ext cx="3361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gyenes összekötő nyíllal 118"/>
          <p:cNvCxnSpPr/>
          <p:nvPr/>
        </p:nvCxnSpPr>
        <p:spPr>
          <a:xfrm>
            <a:off x="4921476" y="5497051"/>
            <a:ext cx="5615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gyenes összekötő nyíllal 122"/>
          <p:cNvCxnSpPr>
            <a:stCxn id="48" idx="3"/>
            <a:endCxn id="47" idx="1"/>
          </p:cNvCxnSpPr>
          <p:nvPr/>
        </p:nvCxnSpPr>
        <p:spPr>
          <a:xfrm>
            <a:off x="7256749" y="4269055"/>
            <a:ext cx="308733" cy="1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gyenes összekötő nyíllal 124"/>
          <p:cNvCxnSpPr>
            <a:stCxn id="43" idx="3"/>
            <a:endCxn id="46" idx="1"/>
          </p:cNvCxnSpPr>
          <p:nvPr/>
        </p:nvCxnSpPr>
        <p:spPr>
          <a:xfrm flipV="1">
            <a:off x="7236296" y="5497051"/>
            <a:ext cx="379360" cy="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Egyenes összekötő nyíllal 127"/>
          <p:cNvCxnSpPr>
            <a:stCxn id="49" idx="0"/>
          </p:cNvCxnSpPr>
          <p:nvPr/>
        </p:nvCxnSpPr>
        <p:spPr>
          <a:xfrm flipH="1" flipV="1">
            <a:off x="4550218" y="2709342"/>
            <a:ext cx="1" cy="1267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gyenes összekötő nyíllal 129"/>
          <p:cNvCxnSpPr>
            <a:stCxn id="47" idx="0"/>
          </p:cNvCxnSpPr>
          <p:nvPr/>
        </p:nvCxnSpPr>
        <p:spPr>
          <a:xfrm flipV="1">
            <a:off x="8251269" y="2715759"/>
            <a:ext cx="0" cy="1261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zögletes összekötő 131"/>
          <p:cNvCxnSpPr/>
          <p:nvPr/>
        </p:nvCxnSpPr>
        <p:spPr>
          <a:xfrm rot="5400000" flipH="1" flipV="1">
            <a:off x="3859617" y="3940341"/>
            <a:ext cx="2663874" cy="201877"/>
          </a:xfrm>
          <a:prstGeom prst="bentConnector3">
            <a:avLst>
              <a:gd name="adj1" fmla="val 238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zögletes összekötő 134"/>
          <p:cNvCxnSpPr>
            <a:stCxn id="46" idx="3"/>
          </p:cNvCxnSpPr>
          <p:nvPr/>
        </p:nvCxnSpPr>
        <p:spPr>
          <a:xfrm flipV="1">
            <a:off x="8978019" y="2709342"/>
            <a:ext cx="68977" cy="278770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21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25" y="7075"/>
            <a:ext cx="9144000" cy="926976"/>
          </a:xfrm>
        </p:spPr>
        <p:txBody>
          <a:bodyPr/>
          <a:lstStyle/>
          <a:p>
            <a:r>
              <a:rPr lang="hu-HU" sz="2800" dirty="0" smtClean="0"/>
              <a:t>3.4 </a:t>
            </a:r>
            <a:r>
              <a:rPr lang="hu-HU" sz="2800" dirty="0"/>
              <a:t>kutatási </a:t>
            </a:r>
            <a:r>
              <a:rPr lang="hu-HU" sz="2800" dirty="0" smtClean="0"/>
              <a:t>módszer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hu-HU" sz="2800" dirty="0" smtClean="0"/>
              <a:t>a kísérleti osztályok speciális feladatai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114869"/>
            <a:ext cx="904832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óra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kísérleti osztályokban tanulóknak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ontos leírás alapján el kellett végezniük egy kísérletet, amikor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-oldat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-oldat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elegyítésekor kolloid kén képződik (előzetes tudás!)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ervezniük kellett egy kísérletet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amely során a következő tényezők reakciósebességre gyakorolt hatását tudták vizsgálni: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csoportok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kiindulási anyagok hőmérséklete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és 3. csoportok: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–oldat , ill. a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oldat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.koncentrációja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óra</a:t>
            </a:r>
            <a:r>
              <a:rPr lang="en-GB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tanulóknak…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pontos leírás alapján el kellett végezniük egy kísérletet, amikor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BiCl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-oldathoz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cseppenként desztillált vizet adtak addig, amíg változást észleltek, majd rendezniük kellett az alábbi egyenletet (előzetes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tudás!)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BiCl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H</a:t>
            </a:r>
            <a:r>
              <a:rPr lang="en-GB" sz="20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 ⇌ </a:t>
            </a:r>
            <a:r>
              <a:rPr lang="en-GB" sz="2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BiOCl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+ 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HCl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tervezniük kellett egy kísérletet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amely során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rendelkezésre álló eszközökkel és anyagokkal bebizonyították, hogy a termékek hozzáadása a kiindulási anyagok képződése irányába tolja el a reakciót és a kiindulási anyagok hozzáadása pedig a termékek képződése felé.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25" y="7075"/>
            <a:ext cx="9144000" cy="926976"/>
          </a:xfrm>
        </p:spPr>
        <p:txBody>
          <a:bodyPr/>
          <a:lstStyle/>
          <a:p>
            <a:r>
              <a:rPr lang="hu-HU" sz="2800" dirty="0" smtClean="0"/>
              <a:t>4.1 Eredmények</a:t>
            </a:r>
            <a:r>
              <a:rPr lang="en-GB" sz="2800" dirty="0" smtClean="0"/>
              <a:t>: </a:t>
            </a:r>
            <a:r>
              <a:rPr lang="hu-HU" sz="2800" dirty="0" err="1" smtClean="0"/>
              <a:t>reliabilitás</a:t>
            </a:r>
            <a:r>
              <a:rPr lang="hu-HU" sz="2800" dirty="0" smtClean="0"/>
              <a:t> (megbízhatóság)</a:t>
            </a:r>
            <a:endParaRPr lang="en-GB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95736" y="1700808"/>
            <a:ext cx="38164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Cronbach</a:t>
            </a: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alfa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242336"/>
              </p:ext>
            </p:extLst>
          </p:nvPr>
        </p:nvGraphicFramePr>
        <p:xfrm>
          <a:off x="1043608" y="2348880"/>
          <a:ext cx="6552729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243"/>
                <a:gridCol w="2184243"/>
                <a:gridCol w="2184243"/>
              </a:tblGrid>
              <a:tr h="370840">
                <a:tc>
                  <a:txBody>
                    <a:bodyPr/>
                    <a:lstStyle/>
                    <a:p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24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</a:t>
                      </a:r>
                      <a:r>
                        <a:rPr lang="hu-HU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2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24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0.618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0.675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Utóteszt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0.532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0.694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Szövegdoboz 11"/>
          <p:cNvSpPr txBox="1"/>
          <p:nvPr/>
        </p:nvSpPr>
        <p:spPr>
          <a:xfrm>
            <a:off x="1043607" y="4725144"/>
            <a:ext cx="648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Megjegyzés: az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előteszt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és az utóteszt feladatai nagy változatosságot mutattak a Bloom taxonómia szerint.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7200"/>
            <a:ext cx="9144000" cy="926976"/>
          </a:xfrm>
        </p:spPr>
        <p:txBody>
          <a:bodyPr/>
          <a:lstStyle/>
          <a:p>
            <a:r>
              <a:rPr lang="hu-HU" sz="2800" dirty="0" smtClean="0"/>
              <a:t>4.2 eredmények: feladattípusok szerint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0467" y="17854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5450892"/>
              </p:ext>
            </p:extLst>
          </p:nvPr>
        </p:nvGraphicFramePr>
        <p:xfrm>
          <a:off x="0" y="751488"/>
          <a:ext cx="9178052" cy="3982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5816"/>
                <a:gridCol w="1013704"/>
                <a:gridCol w="1080120"/>
                <a:gridCol w="1080120"/>
                <a:gridCol w="1074528"/>
                <a:gridCol w="792088"/>
                <a:gridCol w="1221676"/>
              </a:tblGrid>
              <a:tr h="794900">
                <a:tc>
                  <a:txBody>
                    <a:bodyPr/>
                    <a:lstStyle/>
                    <a:p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Feladattípus</a:t>
                      </a:r>
                    </a:p>
                    <a:p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Kísérleti/kontroll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r>
                        <a:rPr lang="en-GB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noProof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hu-HU" sz="1800" baseline="0" noProof="0" dirty="0" err="1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hu-HU" sz="1800" baseline="-25000" noProof="0" dirty="0" err="1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r>
                        <a:rPr lang="hu-HU" sz="1800" baseline="-25000" noProof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utóteszt</a:t>
                      </a:r>
                      <a:r>
                        <a:rPr lang="en-GB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-25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aseline="0" noProof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lang="hu-HU" sz="1800" baseline="0" noProof="0" dirty="0" err="1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r>
                        <a:rPr lang="hu-HU" sz="1800" baseline="-25000" noProof="0" dirty="0" err="1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utóteszt</a:t>
                      </a:r>
                      <a:r>
                        <a:rPr lang="en-GB" sz="1800" baseline="-25000" noProof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solidFill>
                            <a:schemeClr val="accent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endParaRPr lang="hu-HU" sz="1800" b="0" i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8871">
                <a:tc>
                  <a:txBody>
                    <a:bodyPr/>
                    <a:lstStyle/>
                    <a:p>
                      <a:r>
                        <a:rPr lang="hu-HU" sz="17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 feladat, k</a:t>
                      </a:r>
                      <a:r>
                        <a:rPr lang="en-GB" sz="17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7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hu-HU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GB" sz="17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r>
                        <a:rPr lang="hu-HU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GB" sz="1700" noProof="0" dirty="0" smtClean="0">
                        <a:solidFill>
                          <a:schemeClr val="accent6"/>
                        </a:solidFill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r>
                        <a:rPr lang="hu-HU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700" noProof="0" dirty="0" smtClean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r>
                        <a:rPr lang="hu-HU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GB" sz="1700" noProof="0" dirty="0" smtClean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</a:t>
                      </a:r>
                      <a:r>
                        <a:rPr lang="hu-HU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r>
                        <a:rPr lang="hu-HU" sz="1700" kern="1200" noProof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(!)</a:t>
                      </a:r>
                      <a:endParaRPr lang="en-GB" sz="1700" noProof="0" dirty="0" smtClean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3151">
                <a:tc>
                  <a:txBody>
                    <a:bodyPr/>
                    <a:lstStyle/>
                    <a:p>
                      <a:r>
                        <a:rPr lang="hu-HU" sz="17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Összes feladat,  kísérleti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r>
                        <a:rPr lang="hu-HU" sz="17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hu-HU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noProof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r>
                        <a:rPr lang="hu-HU" sz="1700" kern="1200" noProof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7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r>
                        <a:rPr lang="hu-HU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kern="1200" noProof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</a:t>
                      </a:r>
                      <a:r>
                        <a:rPr lang="hu-HU" sz="1700" kern="1200" noProof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GB" sz="1700" kern="1200" noProof="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GB" sz="17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7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3151">
                <a:tc>
                  <a:txBody>
                    <a:bodyPr/>
                    <a:lstStyle/>
                    <a:p>
                      <a:r>
                        <a:rPr lang="hu-HU" sz="17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7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70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17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7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7431">
                <a:tc>
                  <a:txBody>
                    <a:bodyPr/>
                    <a:lstStyle/>
                    <a:p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Tervezési feladat, k</a:t>
                      </a:r>
                      <a:r>
                        <a:rPr lang="en-GB" sz="170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7.2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21.5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13.4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21.3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+6.2</a:t>
                      </a:r>
                      <a:endParaRPr lang="en-GB" sz="17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7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41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Tervezési feladat, 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7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19.6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23.2</a:t>
                      </a:r>
                      <a:endParaRPr lang="en-GB" sz="17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26.9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+16.6</a:t>
                      </a:r>
                      <a:endParaRPr lang="en-GB" sz="17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7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28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7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70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7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7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35991">
                <a:tc>
                  <a:txBody>
                    <a:bodyPr/>
                    <a:lstStyle/>
                    <a:p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Egyéb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feladatok, 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29.6</a:t>
                      </a:r>
                      <a:endParaRPr lang="en-GB" sz="1700" noProof="0" dirty="0" smtClean="0">
                        <a:effectLst/>
                        <a:latin typeface="Arial" panose="020B0604020202020204" pitchFamily="34" charset="0"/>
                        <a:ea typeface="ＭＳ 明朝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16.8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27.7</a:t>
                      </a:r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13.5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-1.9(!)</a:t>
                      </a:r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Egyéb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feladatok, kísérleti</a:t>
                      </a:r>
                      <a:endParaRPr lang="en-GB" sz="17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30.2</a:t>
                      </a:r>
                      <a:endParaRPr lang="en-GB" sz="17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6.6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31.6</a:t>
                      </a:r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accent6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16.2</a:t>
                      </a:r>
                      <a:endParaRPr lang="en-GB" sz="1700" noProof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7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+1.4</a:t>
                      </a:r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 </a:t>
                      </a: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7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700" baseline="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hu-HU" sz="17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&lt;0,05)</a:t>
                      </a:r>
                      <a:endParaRPr lang="en-GB" sz="17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6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6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6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7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7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7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5148" y="4831547"/>
            <a:ext cx="9138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Szignifikáns növekedés a </a:t>
            </a:r>
            <a:r>
              <a:rPr lang="hu-H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kísérleti csoport </a:t>
            </a:r>
            <a:r>
              <a:rPr lang="hu-HU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teljesítményében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receptszerű kísérletek is növelték a kísérlettervezési képességet/</a:t>
            </a:r>
            <a:r>
              <a:rPr lang="hu-HU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előteszt</a:t>
            </a:r>
            <a:r>
              <a:rPr lang="en-GB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GB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kísérlettervezés más képességeket is fejleszt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Nagy a szórás (nagyon heterogén teljesítményű csoportok!)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8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62" y="67734"/>
            <a:ext cx="9144000" cy="926976"/>
          </a:xfrm>
        </p:spPr>
        <p:txBody>
          <a:bodyPr/>
          <a:lstStyle/>
          <a:p>
            <a:pPr algn="ctr"/>
            <a:r>
              <a:rPr lang="hu-HU" sz="2800" dirty="0" smtClean="0"/>
              <a:t>4.3 eredmények: teljesítmény – </a:t>
            </a:r>
            <a:br>
              <a:rPr lang="hu-HU" sz="2800" dirty="0" smtClean="0"/>
            </a:br>
            <a:r>
              <a:rPr lang="hu-HU" sz="2800" dirty="0" smtClean="0"/>
              <a:t>összes feladat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0467" y="17854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0218"/>
              </p:ext>
            </p:extLst>
          </p:nvPr>
        </p:nvGraphicFramePr>
        <p:xfrm>
          <a:off x="1" y="1063669"/>
          <a:ext cx="9144000" cy="5567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16"/>
                <a:gridCol w="1894481"/>
                <a:gridCol w="1359958"/>
                <a:gridCol w="1080120"/>
                <a:gridCol w="1080120"/>
                <a:gridCol w="1907705"/>
              </a:tblGrid>
              <a:tr h="792088"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Csoport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r>
                        <a:rPr lang="en-GB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utóteszt</a:t>
                      </a:r>
                      <a:r>
                        <a:rPr lang="en-GB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-25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endParaRPr lang="hu-HU" sz="1800" b="0" i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p&lt;0,05)</a:t>
                      </a:r>
                      <a:endParaRPr lang="en-GB" sz="180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Fiúk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-2.6 (!)</a:t>
                      </a:r>
                      <a:endParaRPr lang="en-GB" sz="1800" b="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5632">
                <a:tc vMerge="1"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29.8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+2.7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5632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Lányok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-0.6 (!)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1120">
                <a:tc vMerge="1"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26.6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30.2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+3.6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18197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leggyengébb harmad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10.4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18.9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+8.5</a:t>
                      </a:r>
                      <a:endParaRPr lang="en-GB" sz="18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9.65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20.2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+10.5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9147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közepes harmad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7453">
                <a:tc vMerge="1">
                  <a:txBody>
                    <a:bodyPr/>
                    <a:lstStyle/>
                    <a:p>
                      <a:endParaRPr lang="hu-H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28.4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+3.1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legjobb harmad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44.1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-12.6 (!)</a:t>
                      </a:r>
                      <a:endParaRPr lang="en-GB" sz="1800" b="1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45.5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-4.0 (!)</a:t>
                      </a: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1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353" y="28636"/>
            <a:ext cx="9144000" cy="926976"/>
          </a:xfrm>
        </p:spPr>
        <p:txBody>
          <a:bodyPr/>
          <a:lstStyle/>
          <a:p>
            <a:pPr algn="ctr"/>
            <a:r>
              <a:rPr lang="hu-HU" sz="2800" dirty="0" smtClean="0"/>
              <a:t>4.4 </a:t>
            </a:r>
            <a:r>
              <a:rPr lang="hu-HU" sz="2800" dirty="0" err="1" smtClean="0"/>
              <a:t>eredmányek</a:t>
            </a:r>
            <a:r>
              <a:rPr lang="hu-HU" sz="2800" dirty="0" smtClean="0"/>
              <a:t>: teljesítmény – </a:t>
            </a:r>
            <a:br>
              <a:rPr lang="hu-HU" sz="2800" dirty="0" smtClean="0"/>
            </a:br>
            <a:r>
              <a:rPr lang="hu-HU" sz="2800" dirty="0" smtClean="0"/>
              <a:t>tervezési feladatok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0467" y="17854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182077"/>
              </p:ext>
            </p:extLst>
          </p:nvPr>
        </p:nvGraphicFramePr>
        <p:xfrm>
          <a:off x="35353" y="951629"/>
          <a:ext cx="9144000" cy="621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19"/>
                <a:gridCol w="1872208"/>
                <a:gridCol w="1296144"/>
                <a:gridCol w="1296144"/>
                <a:gridCol w="936104"/>
                <a:gridCol w="2159081"/>
              </a:tblGrid>
              <a:tr h="587261"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Csoport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</a:p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endParaRPr lang="hu-HU" sz="1800" baseline="-25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utóteszt</a:t>
                      </a:r>
                      <a:endParaRPr lang="hu-HU" sz="1800" baseline="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en-GB" sz="1800" baseline="-25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endParaRPr lang="hu-HU" sz="1800" b="0" i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algn="ctr"/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hu-HU" sz="1800" noProof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344">
                <a:tc rowSpan="3"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Fiúk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16.5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+7.4</a:t>
                      </a:r>
                      <a:endParaRPr lang="en-GB" sz="18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endParaRPr lang="en-GB" sz="18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5632">
                <a:tc vMerge="1"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24.0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+16.7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5632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Lányok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+5.5</a:t>
                      </a:r>
                      <a:endParaRPr lang="en-GB" sz="18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endParaRPr lang="en-GB" sz="18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0384">
                <a:tc vMerge="1"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+16.6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2656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leggyengébb harmad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+6.3</a:t>
                      </a:r>
                      <a:endParaRPr lang="en-GB" sz="18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endParaRPr lang="en-GB" sz="18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160">
                <a:tc vMerge="1"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+10.0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7392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közepes harmad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11.2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+6.6</a:t>
                      </a:r>
                      <a:endParaRPr lang="en-GB" sz="1800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endParaRPr lang="en-GB" sz="18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7221">
                <a:tc vMerge="1">
                  <a:txBody>
                    <a:bodyPr/>
                    <a:lstStyle/>
                    <a:p>
                      <a:endParaRPr lang="hu-H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1.2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20.7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+19.5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850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legjobb harmad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+5.8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18.5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38.8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+20.3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66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3182" y="274638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hu-HU" dirty="0"/>
              <a:t/>
            </a:r>
            <a:br>
              <a:rPr lang="hu-HU" dirty="0"/>
            </a:br>
            <a:r>
              <a:rPr lang="hu-HU" dirty="0">
                <a:solidFill>
                  <a:schemeClr val="bg1"/>
                </a:solidFill>
              </a:rPr>
              <a:t>Az előadásom címe: "Mire jó a tanulói kísérlettervezés?"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A szöveg, amivel hirdetni lehet: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"A kutatásalapú tanulás divatos, de az előnyei mellett számos hátránya is van. Például a kémiában rendszerint idő-, eszköz- és anyagigényesebb a hagyományos, receptszerűen leírt tanulókísérleteknél, és a tévképzetek kialakulására is több lehetőséget ad. A tanárok pedig nem szívesen kalandoznak el túl messzire az előírt tananyagtól, hiszen mi lesz, ha emiatt nem tudnak majd a diákjaik jól teljesíteni az érettségin?! Pedig a PISA 2006 azt mutatta, hogy a magyar diákok saját átlageredményükhöz képest igen gyengén teljesítettek a természettudományos vizsgálatok tervezésekor. Ez viszont fontos eleme a természettudományos műveltségnek, amelynek pedig lényeges szerepe van például a gombamód szaporodó áltudományos nézetek és csalások elleni védekezésben...</a:t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/>
            </a:r>
            <a:br>
              <a:rPr lang="hu-HU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Fölmerül tehát a kérdés, hogy át lehet-e úgy alakítani a hagyományos tanulókísérleteket, hogy azoknak legalább egy-két lépését a tanulók tervezzék meg. És ha igen, akkor van-e ennek bizonyíthatóan értelme?"</a:t>
            </a:r>
          </a:p>
        </p:txBody>
      </p:sp>
    </p:spTree>
    <p:extLst>
      <p:ext uri="{BB962C8B-B14F-4D97-AF65-F5344CB8AC3E}">
        <p14:creationId xmlns:p14="http://schemas.microsoft.com/office/powerpoint/2010/main" val="192528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353" y="28636"/>
            <a:ext cx="9144000" cy="926976"/>
          </a:xfrm>
        </p:spPr>
        <p:txBody>
          <a:bodyPr/>
          <a:lstStyle/>
          <a:p>
            <a:r>
              <a:rPr lang="hu-HU" sz="2800" dirty="0" smtClean="0"/>
              <a:t>4.5 eredmények: egyéb feladatok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50467" y="1785464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b="1" cap="all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69175"/>
              </p:ext>
            </p:extLst>
          </p:nvPr>
        </p:nvGraphicFramePr>
        <p:xfrm>
          <a:off x="0" y="476672"/>
          <a:ext cx="9144001" cy="6217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1817100"/>
                <a:gridCol w="1423260"/>
                <a:gridCol w="1296144"/>
                <a:gridCol w="1008112"/>
                <a:gridCol w="1979713"/>
              </a:tblGrid>
              <a:tr h="5872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Csoport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Kísérleti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endParaRPr lang="hu-HU" sz="1800" baseline="-25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</a:t>
                      </a:r>
                      <a:r>
                        <a:rPr lang="hu-HU" sz="1800" baseline="-250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utóteszt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GB" sz="1800" baseline="-250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l-GR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Δ</a:t>
                      </a:r>
                      <a:endParaRPr lang="hu-HU" sz="1800" b="0" i="0" kern="1200" dirty="0" smtClean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noProof="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344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Fiúk</a:t>
                      </a: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30.9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27.0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-3.9 (!)</a:t>
                      </a: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5632">
                <a:tc vMerge="1"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31.1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+0.8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5632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Lányok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28.8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-0.7(!)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0384">
                <a:tc vMerge="1">
                  <a:txBody>
                    <a:bodyPr/>
                    <a:lstStyle/>
                    <a:p>
                      <a:endParaRPr lang="hu-H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32.0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+1.9</a:t>
                      </a: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2656">
                <a:tc vMerge="1">
                  <a:txBody>
                    <a:bodyPr/>
                    <a:lstStyle/>
                    <a:p>
                      <a:endParaRPr lang="en-GB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leggyengébb harmad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21.7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+9.7</a:t>
                      </a:r>
                      <a:endParaRPr lang="en-GB" sz="1800" b="1" noProof="0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82160">
                <a:tc vMerge="1"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11.3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22.6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+11.3</a:t>
                      </a:r>
                      <a:endParaRPr lang="en-GB" sz="1800" b="1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7392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közepes harmad</a:t>
                      </a:r>
                      <a:endParaRPr lang="hu-HU" sz="18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27.8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-0.2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17221">
                <a:tc vMerge="1">
                  <a:txBody>
                    <a:bodyPr/>
                    <a:lstStyle/>
                    <a:p>
                      <a:endParaRPr lang="hu-H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29.3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30.1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+0.8</a:t>
                      </a: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68507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Előteszten</a:t>
                      </a:r>
                      <a:r>
                        <a:rPr lang="hu-HU" sz="1800" b="1" baseline="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legjobb harmad</a:t>
                      </a:r>
                      <a:endParaRPr lang="hu-HU" sz="1800" b="1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lang="en-GB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ontrol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48.7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33.5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-15.2 (!)</a:t>
                      </a:r>
                      <a:endParaRPr lang="en-GB" sz="1800" b="1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  <a:endParaRPr lang="en-GB" sz="180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50.0</a:t>
                      </a:r>
                      <a:endParaRPr lang="en-GB" sz="18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42.1</a:t>
                      </a:r>
                      <a:endParaRPr lang="en-GB" sz="1800" noProof="0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-7.9 (!)</a:t>
                      </a: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hu-HU" sz="18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.:</a:t>
                      </a:r>
                      <a:r>
                        <a:rPr lang="hu-HU" sz="1800" baseline="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p&lt;0,05)</a:t>
                      </a:r>
                      <a:endParaRPr lang="en-GB" sz="1800" baseline="0" noProof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nem </a:t>
                      </a:r>
                      <a:r>
                        <a:rPr lang="hu-HU" sz="1800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noProof="0" dirty="0" err="1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szign</a:t>
                      </a:r>
                      <a:r>
                        <a:rPr lang="hu-HU" sz="1800" noProof="0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GB" sz="1800" noProof="0" dirty="0" smtClean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800" noProof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noProof="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37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2800" dirty="0" smtClean="0"/>
              <a:t>4.7 eredmények: korrelációk (</a:t>
            </a:r>
            <a:r>
              <a:rPr lang="hu-HU" sz="2800" cap="none" dirty="0" smtClean="0"/>
              <a:t>r</a:t>
            </a:r>
            <a:r>
              <a:rPr lang="hu-HU" sz="2800" dirty="0" smtClean="0"/>
              <a:t>)</a:t>
            </a:r>
            <a:endParaRPr lang="hu-HU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0237294"/>
              </p:ext>
            </p:extLst>
          </p:nvPr>
        </p:nvGraphicFramePr>
        <p:xfrm>
          <a:off x="235015" y="1556792"/>
          <a:ext cx="866045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4993"/>
                <a:gridCol w="2557494"/>
                <a:gridCol w="4267969"/>
              </a:tblGrid>
              <a:tr h="370840">
                <a:tc>
                  <a:txBody>
                    <a:bodyPr/>
                    <a:lstStyle/>
                    <a:p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Előteszt</a:t>
                      </a:r>
                      <a:r>
                        <a:rPr lang="hu-H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utóteszt 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Előző</a:t>
                      </a:r>
                      <a:r>
                        <a:rPr lang="hu-HU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évi jegyek</a:t>
                      </a:r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utóteszt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0.482 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0.273 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Kísérleti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0.603 </a:t>
                      </a:r>
                      <a:endParaRPr lang="hu-HU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0.283 </a:t>
                      </a:r>
                      <a:endParaRPr lang="hu-HU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827584" y="3573016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Csak kisebb változások történtek a diákok által elért teljesítmények sorrendjében.</a:t>
            </a: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sak gyenge korreláció van az előző tanév végi jegyek és az utóteszten nyújtott teljesítmény között.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004" y="157200"/>
            <a:ext cx="9000492" cy="926976"/>
          </a:xfrm>
        </p:spPr>
        <p:txBody>
          <a:bodyPr/>
          <a:lstStyle/>
          <a:p>
            <a:r>
              <a:rPr lang="hu-HU" sz="2800" dirty="0" smtClean="0"/>
              <a:t>5.1</a:t>
            </a:r>
            <a:r>
              <a:rPr lang="hu-HU" sz="2800" dirty="0"/>
              <a:t> </a:t>
            </a:r>
            <a:r>
              <a:rPr lang="hu-HU" sz="2800" dirty="0" smtClean="0"/>
              <a:t>következtetések: képességek és tudás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36004" y="1218044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Tervezési feladatok: 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rövid beavatkozás nyomán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szignifikáns pozitív 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változás történt </a:t>
            </a:r>
            <a:r>
              <a:rPr lang="hu-HU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kísérleti és a kontrol csoport kísérlettervezési képességeiben is, de a kísérleti csoport esetében szignifikánsan nagyobb volt a növekedés, mint a kontrol csoportban</a:t>
            </a:r>
            <a:r>
              <a:rPr lang="hu-H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közepes és a legjobb teljesítméynű diákok teljesítménye abszolut értékben jobban nőtt, mint a leggyengébbeké, de a relatív skálán a gyengébbek profitáltak többet.</a:t>
            </a:r>
          </a:p>
          <a:p>
            <a:pPr lvl="0"/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Egyéb feladatok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l-P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kísérleti csoportban a fiúk és a lányok teljesítménye is nőtt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l-P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legalacsonyabb teljesítményű tanulók a kísérleti és a kontrol csoportban is jobb eredményeket értek el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utóteszten, mint az előteszten</a:t>
            </a:r>
            <a:r>
              <a:rPr lang="pl-P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l-PL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Azonban</a:t>
            </a:r>
            <a:r>
              <a:rPr lang="pl-PL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legjobb teljesítményű tanulók egyéb (nem kísérlettervezési) feladatokon elért eredménye romlott a beavatkozás nyomán a kontrol és a kísérleti csoportban is. </a:t>
            </a:r>
            <a:r>
              <a:rPr lang="pl-PL" sz="2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Viszont</a:t>
            </a:r>
            <a:r>
              <a:rPr lang="pl-PL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legjobb teljesítményű harmad eredményei a kísérleti csoportban kevésbé romlottak, mint a kontrol csoportban.</a:t>
            </a:r>
            <a:endParaRPr lang="en-GB" sz="20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192807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5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2800" dirty="0" smtClean="0"/>
              <a:t>5.2 következtetések: </a:t>
            </a:r>
            <a:r>
              <a:rPr lang="hu-HU" sz="2800" dirty="0" err="1" smtClean="0"/>
              <a:t>ATTItűd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0063" y="1163972"/>
            <a:ext cx="895219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hu-HU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itűd</a:t>
            </a:r>
            <a:r>
              <a:rPr lang="en-GB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 a fajta rövid beavatkozás nem befolyásolta jelentős mértékben a tanulók kémiával és saját (kémia órai) tanulási környezetükkel szembeni attitűdjét.</a:t>
            </a: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zonban </a:t>
            </a: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szignifikáns (pozitív) korreláció a tanulók </a:t>
            </a:r>
            <a:r>
              <a:rPr lang="hu-HU" sz="24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előteszten</a:t>
            </a: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elért eredményei és a kémiával, ill. vegyiparral szembeni attitűdje között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Nincs viszont ilyen pozitív korreláció az </a:t>
            </a:r>
            <a:r>
              <a:rPr lang="hu-H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előteszten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elért eredmények és a kémia kísérletekkel, </a:t>
            </a:r>
            <a:r>
              <a:rPr lang="hu-HU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csoportmunkával szemben mutatott attitűd között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Ezt még érdemes lesz további elemezni…</a:t>
            </a: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91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424936" cy="926976"/>
          </a:xfrm>
        </p:spPr>
        <p:txBody>
          <a:bodyPr/>
          <a:lstStyle/>
          <a:p>
            <a:pPr algn="ctr"/>
            <a:r>
              <a:rPr lang="hu-HU" sz="2800" dirty="0" smtClean="0"/>
              <a:t>6.1. Példa: Az elegyek térfogatszázalékos összetétele I.</a:t>
            </a:r>
            <a:endParaRPr lang="hu-HU" sz="2800" dirty="0"/>
          </a:p>
        </p:txBody>
      </p:sp>
      <p:sp>
        <p:nvSpPr>
          <p:cNvPr id="4" name="Téglalap 3"/>
          <p:cNvSpPr/>
          <p:nvPr/>
        </p:nvSpPr>
        <p:spPr>
          <a:xfrm>
            <a:off x="0" y="162880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Tx/>
              <a:buAutoNum type="romanUcPeriod"/>
            </a:pPr>
            <a:r>
              <a:rPr lang="hu-HU" sz="2400" dirty="0" smtClean="0">
                <a:solidFill>
                  <a:srgbClr val="FF0000"/>
                </a:solidFill>
              </a:rPr>
              <a:t>Hagyományos  gyakorló feladatok az elegyek térfogatszázalékos  összetételének tanításakor: </a:t>
            </a:r>
          </a:p>
          <a:p>
            <a:pPr marL="514350" indent="-514350"/>
            <a:endParaRPr lang="hu-HU" sz="2400" dirty="0" smtClean="0">
              <a:solidFill>
                <a:srgbClr val="FF0000"/>
              </a:solidFill>
            </a:endParaRPr>
          </a:p>
          <a:p>
            <a:pPr marL="971550" lvl="1" indent="-514350"/>
            <a:r>
              <a:rPr lang="hu-HU" sz="2400" dirty="0" smtClean="0">
                <a:solidFill>
                  <a:srgbClr val="FF0000"/>
                </a:solidFill>
              </a:rPr>
              <a:t>1. változat: </a:t>
            </a:r>
            <a:r>
              <a:rPr lang="hu-HU" sz="2400" dirty="0" smtClean="0">
                <a:solidFill>
                  <a:prstClr val="black"/>
                </a:solidFill>
              </a:rPr>
              <a:t>Milyen térfogatszázalékos összetételű lesz az az etanol - víz elegy, amelyet  10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50%-os és 7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25%-os etil-alkohol összekeverésével hoztunk létre? (Hanyagoljuk el az elegyítéskor bekövetkező  térfogatváltozást!)</a:t>
            </a:r>
          </a:p>
          <a:p>
            <a:pPr marL="971550" lvl="1" indent="-514350"/>
            <a:endParaRPr lang="hu-HU" sz="2400" dirty="0" smtClean="0">
              <a:solidFill>
                <a:prstClr val="black"/>
              </a:solidFill>
            </a:endParaRPr>
          </a:p>
          <a:p>
            <a:pPr marL="971550" lvl="1" indent="-514350"/>
            <a:r>
              <a:rPr lang="hu-HU" sz="2400" dirty="0" smtClean="0">
                <a:solidFill>
                  <a:srgbClr val="FF0000"/>
                </a:solidFill>
              </a:rPr>
              <a:t>2. változat:  </a:t>
            </a:r>
            <a:r>
              <a:rPr lang="hu-HU" sz="2400" dirty="0" smtClean="0">
                <a:solidFill>
                  <a:prstClr val="black"/>
                </a:solidFill>
              </a:rPr>
              <a:t>Mekkora térfogatú 50 térfogatszázalékos és mekkora térfogatú 25 térfogatszázalékos  etil-alkoholt kell összekeverni ahhoz, hogy 20 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40 térfogatszázalékos etanol - víz elegyet kapjunk? (Hanyagoljuk el az elegyítéskor bekövetkező  térfogatváltozást!)</a:t>
            </a:r>
          </a:p>
          <a:p>
            <a:endParaRPr lang="hu-HU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3752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lang="hu-HU" sz="2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6.2. Példa: Az elegyek térfogatszázalékos összetétele II.</a:t>
            </a:r>
            <a:endParaRPr lang="hu-HU" sz="2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Tartalom helye 7" descr="gundel_palacsint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" y="1169829"/>
            <a:ext cx="2267742" cy="1714758"/>
          </a:xfrm>
        </p:spPr>
      </p:pic>
      <p:sp>
        <p:nvSpPr>
          <p:cNvPr id="4" name="Téglalap 3"/>
          <p:cNvSpPr/>
          <p:nvPr/>
        </p:nvSpPr>
        <p:spPr>
          <a:xfrm>
            <a:off x="0" y="12687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hu-HU" sz="2400" dirty="0" smtClean="0">
              <a:solidFill>
                <a:srgbClr val="FF0000"/>
              </a:solidFill>
            </a:endParaRPr>
          </a:p>
          <a:p>
            <a:endParaRPr lang="hu-HU" sz="2400" dirty="0" smtClean="0">
              <a:solidFill>
                <a:prstClr val="black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267745" y="1169829"/>
            <a:ext cx="662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II. Motiváló megközelítés a térfogatszázalékos összetétellel kapcsolatos számítások gyakorlásakor: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smtClean="0">
                <a:solidFill>
                  <a:prstClr val="black"/>
                </a:solidFill>
              </a:rPr>
              <a:t>Probléma: </a:t>
            </a:r>
            <a:r>
              <a:rPr lang="hu-HU" sz="2400" b="1" dirty="0" smtClean="0">
                <a:solidFill>
                  <a:srgbClr val="0070C0"/>
                </a:solidFill>
              </a:rPr>
              <a:t>„Hány százalékos rumot érdemes venni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a Gundel palacsinta készítéséhez?”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" y="2739489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Bevezetés: „Az éghetetlen zsebkendő” (tanári kísérlet)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 (Tanulság: az 50%-os etanol-víz elegy  meggyújtható.)</a:t>
            </a:r>
          </a:p>
          <a:p>
            <a:pPr marL="457200" indent="-457200">
              <a:buFontTx/>
              <a:buAutoNum type="arabicPeriod"/>
            </a:pPr>
            <a:r>
              <a:rPr lang="hu-HU" sz="2400" dirty="0" smtClean="0">
                <a:solidFill>
                  <a:srgbClr val="FF0000"/>
                </a:solidFill>
              </a:rPr>
              <a:t>változat: Hagyományos tanulókísérlet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A) Mérjetek ki az egyik mérőhengerbe 10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50%-os etanolt, a másikba 6,5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vizet és keverjétek össze üvegbottal az egyik főzőpohárban!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B) Mérjetek ki az egyik mérőhengerbe 14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50%-os etanolt, a másikba 3,5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vizet és keverjétek össze üvegbottal a másik főzőpohárban!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C) Számítsátok ki ezeknek az etanol-víz elegyeknek az összetételét!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D) Csipesz segítségével mártsatok a két főzőpohárban lévő etanol-víz elegyekbe egy-egy papír zsebkendő darabot, és próbáljátok ezeket gyufával meggyújtani a homokot tartalmazó porcelántál fölött!</a:t>
            </a:r>
          </a:p>
          <a:p>
            <a:pPr marL="457200" indent="-457200"/>
            <a:endParaRPr lang="hu-HU" sz="2400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eriod"/>
            </a:pPr>
            <a:endParaRPr lang="hu-H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050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>
            <a:normAutofit/>
          </a:bodyPr>
          <a:lstStyle/>
          <a:p>
            <a:r>
              <a:rPr lang="hu-HU" sz="2800" b="1" cap="al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6.3. Példa: Az elegyek térfogatszázalékos összetétele III.</a:t>
            </a:r>
            <a:endParaRPr lang="hu-HU" sz="2800" b="1" cap="al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Tartalom helye 7" descr="gundel_palacsinta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" y="1169829"/>
            <a:ext cx="2267742" cy="1714758"/>
          </a:xfrm>
        </p:spPr>
      </p:pic>
      <p:sp>
        <p:nvSpPr>
          <p:cNvPr id="4" name="Téglalap 3"/>
          <p:cNvSpPr/>
          <p:nvPr/>
        </p:nvSpPr>
        <p:spPr>
          <a:xfrm>
            <a:off x="0" y="126876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endParaRPr lang="hu-HU" sz="2400" dirty="0" smtClean="0">
              <a:solidFill>
                <a:srgbClr val="FF0000"/>
              </a:solidFill>
            </a:endParaRPr>
          </a:p>
          <a:p>
            <a:endParaRPr lang="hu-HU" sz="2400" dirty="0" smtClean="0">
              <a:solidFill>
                <a:prstClr val="black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2267745" y="1169829"/>
            <a:ext cx="66247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rgbClr val="FF0000"/>
                </a:solidFill>
              </a:rPr>
              <a:t>II. Motiváló megközelítés a térfogatszázalékos összetétellel kapcsolatos számítások gyakorlásakor: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smtClean="0">
                <a:solidFill>
                  <a:prstClr val="black"/>
                </a:solidFill>
              </a:rPr>
              <a:t>Probléma: </a:t>
            </a:r>
            <a:r>
              <a:rPr lang="hu-HU" sz="2400" b="1" dirty="0" smtClean="0">
                <a:solidFill>
                  <a:srgbClr val="0070C0"/>
                </a:solidFill>
              </a:rPr>
              <a:t>„Hány százalékos rumot érdemes venni </a:t>
            </a:r>
          </a:p>
          <a:p>
            <a:r>
              <a:rPr lang="hu-HU" sz="2400" b="1" dirty="0" smtClean="0">
                <a:solidFill>
                  <a:srgbClr val="0070C0"/>
                </a:solidFill>
              </a:rPr>
              <a:t>a Gundel palacsinta készítéséhez?”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3" y="2739489"/>
            <a:ext cx="9144000" cy="503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Bevezetés: „Az éghetetlen zsebkendő” (tanári kísérlet)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 (Tanulság: az 50%-os etanol-víz elegy  meggyújtható.)</a:t>
            </a:r>
          </a:p>
          <a:p>
            <a:pPr marL="457200" indent="-457200"/>
            <a:r>
              <a:rPr lang="hu-HU" sz="2400" dirty="0" smtClean="0">
                <a:solidFill>
                  <a:srgbClr val="FF0000"/>
                </a:solidFill>
              </a:rPr>
              <a:t>2. változat: Az IBSE elvein alapuló tanulókísérlet  </a:t>
            </a:r>
            <a:endParaRPr lang="hu-HU" sz="2400" dirty="0" smtClean="0">
              <a:solidFill>
                <a:prstClr val="black"/>
              </a:solidFill>
            </a:endParaRP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Tervezzetek két kísérletet annak kiderítésére, hogy körülbelül hány térfogatszázalék etil-alkoholt kell minimum tartalmaznia a Gundel palacsinta csokoládé szószának ahhoz, hogy meg tudjuk gyújtani! </a:t>
            </a:r>
          </a:p>
          <a:p>
            <a:pPr marL="457200" indent="-457200"/>
            <a:r>
              <a:rPr lang="hu-HU" sz="2400" dirty="0" smtClean="0">
                <a:solidFill>
                  <a:prstClr val="black"/>
                </a:solidFill>
              </a:rPr>
              <a:t>A rendelkezésetekre álló eszközök és anyagok: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20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50 térfogatszázalékos etanol-víz elegy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2 db 10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mérőhenger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2 db 50 cm</a:t>
            </a:r>
            <a:r>
              <a:rPr lang="hu-HU" sz="2400" baseline="30000" dirty="0" smtClean="0">
                <a:solidFill>
                  <a:prstClr val="black"/>
                </a:solidFill>
              </a:rPr>
              <a:t>3</a:t>
            </a:r>
            <a:r>
              <a:rPr lang="hu-HU" sz="2400" dirty="0" smtClean="0">
                <a:solidFill>
                  <a:prstClr val="black"/>
                </a:solidFill>
              </a:rPr>
              <a:t> főzőpohár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</a:rPr>
              <a:t>2 db üvegbot,  2 db csipesz, 1 db </a:t>
            </a:r>
            <a:r>
              <a:rPr lang="hu-HU" sz="2400" dirty="0" err="1" smtClean="0">
                <a:solidFill>
                  <a:prstClr val="black"/>
                </a:solidFill>
              </a:rPr>
              <a:t>papírzsebkendő</a:t>
            </a:r>
            <a:r>
              <a:rPr lang="hu-HU" sz="2400" dirty="0" smtClean="0">
                <a:solidFill>
                  <a:prstClr val="black"/>
                </a:solidFill>
              </a:rPr>
              <a:t>, csapvíz, gyufa.</a:t>
            </a:r>
          </a:p>
          <a:p>
            <a:pPr marL="457200" indent="-457200">
              <a:buFontTx/>
              <a:buAutoNum type="arabicPeriod"/>
            </a:pPr>
            <a:endParaRPr lang="hu-HU" sz="2400" dirty="0" smtClean="0">
              <a:solidFill>
                <a:prstClr val="black"/>
              </a:solidFill>
            </a:endParaRPr>
          </a:p>
          <a:p>
            <a:pPr marL="457200" indent="-457200">
              <a:buFontTx/>
              <a:buAutoNum type="arabicPeriod"/>
            </a:pPr>
            <a:endParaRPr lang="hu-H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865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2800" dirty="0"/>
              <a:t>7</a:t>
            </a:r>
            <a:r>
              <a:rPr lang="hu-HU" sz="2800" dirty="0" smtClean="0"/>
              <a:t>. tervek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291" y="1268760"/>
            <a:ext cx="919142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MTA szakmódszertani pályázat, 2. kör:</a:t>
            </a:r>
          </a:p>
          <a:p>
            <a:r>
              <a:rPr lang="hu-HU" sz="2400" u="sng" dirty="0">
                <a:hlinkClick r:id="rId3"/>
              </a:rPr>
              <a:t>http://mta.hu/aktualis-palyazati-kiirasok/szakmodszertani-palyazat-kiiras-mta-2016-106147</a:t>
            </a:r>
            <a:r>
              <a:rPr lang="hu-HU" sz="2400" dirty="0"/>
              <a:t> </a:t>
            </a: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Terv: A TÁMOP projekthez hasonló mintaszám, 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éven keresztül (7-10. osztály)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félévente 3 tanulókísérlet (8x3=24)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érdekes </a:t>
            </a:r>
            <a:r>
              <a:rPr lang="hu-HU" sz="24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kontextusba helyezett tanulókísérletek </a:t>
            </a:r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csoport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agyományos tanulókísérletek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hagyományos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tanulókísérletek + elméleti kísérlettervező feladatok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észben a tanulók által tervezett tanulókísérletek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ttitűdvizsgálatok.</a:t>
            </a:r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hu-HU" altLang="hu-H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21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8280920" cy="926976"/>
          </a:xfrm>
        </p:spPr>
        <p:txBody>
          <a:bodyPr/>
          <a:lstStyle/>
          <a:p>
            <a:r>
              <a:rPr lang="hu-HU" sz="2800" dirty="0" smtClean="0"/>
              <a:t>8. összefoglalás 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2291" y="1268760"/>
            <a:ext cx="919142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Tanévenként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néhány alkalommal </a:t>
            </a: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érdemes a hagyományos tanulókísérleteket részben tanulók által </a:t>
            </a: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tervezett vizsgálatokká 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alakítani (a „kutatásalapú tanulás” első lépcsője…), mivel úgy tűnik, hogy ezek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ejlesztik a természettudományos gondolkodáshoz  szükséges képességeket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otiválják a leggyengébb eredményű tanulókat.</a:t>
            </a:r>
          </a:p>
          <a:p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Az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ilyen feladatok csökkenthetik a legjobb teljesítményű tanulók egyéb (nem kísérlettervező) feladatokon nyújtott teljesítményét</a:t>
            </a:r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Rövid beavatkozásoktól nem várható jelentős mértékű attitűdváltozás.</a:t>
            </a:r>
            <a:endParaRPr lang="en-GB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hu-HU" altLang="hu-H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9. hivatkozások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-17147" y="1338261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hu-HU" sz="1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Bolte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Streller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Hofstein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A. (2013) How to motivate students and raise their interest in chemistry education In: I.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Eilks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&amp; A.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Hofstein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(eds.)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Teaching Chemistry – A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Studybook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(pp. 67-95). Sense Publishers.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Hmelo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-Silver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C. E., Duncan, R. E., Chinn, C. A. (2007) Scaffolding and Achievement in Problem-Based and Inquiry Learning: A Response to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Kirschner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Sweller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and Clark (2006)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Educational Psychologist, 42(2)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99–107.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Hofstien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A.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Kempa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R. F. (1985) Motivating strategies in science education: attempt of an analysis.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Science Education, 3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 221-229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Kirschner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P. A.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Sweller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J., Clark, R. E. (2006) Why Minimal Guidance During Instruction Does Not Work: An Analysis of the Failure of Constructivist, Discovery, Problem-Based, Experiential, and Inquiry-Based Teaching,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Educational Psychologist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41(2),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75–86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Minner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D.D.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at al.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(2010)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Inquiry_based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Science Instruction – What Is It and Does It Matter? Results from a Research Synthesis Years 1984 to 2002, 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J. Res. Sci. Teach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., 47(4),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474-496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Olson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S.,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-Horsley, S. (2000)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Inquiry and the National Science Education Standards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29.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http://www.nap.edu/openbook.php?record_id=9596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(Last visited: 23.12.2014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PISA 2006: Science Competences for Tomorrow’s World, Volume 1: Analysis, 64-68.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Szalay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L.: Promoting Research-led Teaching of Chemistry (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accepted as a manuscript for publication in journal </a:t>
            </a:r>
            <a:r>
              <a:rPr lang="pl-PL" sz="1400" i="1" dirty="0">
                <a:latin typeface="Arial" panose="020B0604020202020204" pitchFamily="34" charset="0"/>
                <a:cs typeface="Arial" panose="020B0604020202020204" pitchFamily="34" charset="0"/>
              </a:rPr>
              <a:t>LUMAT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http://www.luma.fi/lumat-en/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; 2015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Tomperi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P., </a:t>
            </a:r>
            <a:r>
              <a:rPr lang="en-GB" sz="1400" dirty="0" err="1">
                <a:latin typeface="Arial" panose="020B0604020202020204" pitchFamily="34" charset="0"/>
                <a:cs typeface="Arial" panose="020B0604020202020204" pitchFamily="34" charset="0"/>
              </a:rPr>
              <a:t>Aksela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M. (2014). In-service Teacher Training Project On Inquiry Based Practical Chemistry. 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LUMAT, 2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(2), 2015-226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Uno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, G.E. (1990) “Inquiry in the classroom”, </a:t>
            </a:r>
            <a:r>
              <a:rPr lang="en-GB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BioScience</a:t>
            </a:r>
            <a:r>
              <a:rPr lang="en-GB" sz="1400" i="1" dirty="0">
                <a:latin typeface="Arial" panose="020B0604020202020204" pitchFamily="34" charset="0"/>
                <a:cs typeface="Arial" panose="020B0604020202020204" pitchFamily="34" charset="0"/>
              </a:rPr>
              <a:t>, 40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(11),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841-843</a:t>
            </a:r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57200"/>
            <a:ext cx="4131568" cy="926976"/>
          </a:xfrm>
        </p:spPr>
        <p:txBody>
          <a:bodyPr/>
          <a:lstStyle/>
          <a:p>
            <a:r>
              <a:rPr lang="hu-HU" sz="2800" dirty="0" smtClean="0"/>
              <a:t>tartalom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80864" y="1804085"/>
            <a:ext cx="9036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Bevezetés: a kutatásalapú tanulás (IBSE) definíciója, előnyei és hátrányai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Kutatási probléma 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 kérdések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Kutatási módszer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Eredmények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Következtetések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Példa</a:t>
            </a: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Tervek</a:t>
            </a:r>
          </a:p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Összefoglalás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Hivatkozások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lang="hu-HU" altLang="hu-HU" sz="1000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hu-HU" altLang="hu-H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37" y="2397804"/>
            <a:ext cx="4915452" cy="327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7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06256"/>
            <a:ext cx="8460432" cy="962504"/>
          </a:xfrm>
        </p:spPr>
        <p:txBody>
          <a:bodyPr/>
          <a:lstStyle/>
          <a:p>
            <a:pPr algn="ctr"/>
            <a:r>
              <a:rPr lang="hu-HU" dirty="0"/>
              <a:t>KÖSZÖNÖM </a:t>
            </a:r>
            <a:r>
              <a:rPr lang="hu-HU" dirty="0" smtClean="0"/>
              <a:t>A </a:t>
            </a:r>
            <a:r>
              <a:rPr lang="hu-HU" dirty="0"/>
              <a:t>FIGYELMET!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543" y="5941579"/>
            <a:ext cx="695004" cy="69500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1176861" y="6012082"/>
            <a:ext cx="36840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altLang="hu-HU" sz="1000" b="1" i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lang="hu-HU" altLang="hu-HU" sz="1000" b="1" i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b="1" i="1" dirty="0" smtClean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„ORSZÁGOS KOORDINÁCIÓVAL A PEDAGÓGUSKÉPZÉS MEGÚJÍTÁSÁÉRT</a:t>
            </a:r>
            <a:endParaRPr lang="hu-HU" b="1" dirty="0" smtClean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43" y="3496657"/>
            <a:ext cx="3334801" cy="221304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707904" y="3615686"/>
            <a:ext cx="41376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Szalay Luca: </a:t>
            </a:r>
            <a:r>
              <a:rPr lang="hu-HU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luca</a:t>
            </a:r>
            <a:r>
              <a:rPr lang="hu-H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chem.elte.hu</a:t>
            </a:r>
            <a:endParaRPr lang="hu-HU" sz="2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43" y="1132425"/>
            <a:ext cx="3316511" cy="221304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3660947" y="1254161"/>
            <a:ext cx="53019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Tóth</a:t>
            </a:r>
            <a:r>
              <a:rPr lang="hu-HU" sz="2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Zoltán: </a:t>
            </a:r>
            <a:r>
              <a:rPr lang="hu-HU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tothzoltandr</a:t>
            </a:r>
            <a:r>
              <a:rPr lang="hu-H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hu-HU" sz="20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gmail.com</a:t>
            </a:r>
            <a:endParaRPr lang="hu-HU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51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157200"/>
            <a:ext cx="8385422" cy="955642"/>
          </a:xfrm>
        </p:spPr>
        <p:txBody>
          <a:bodyPr/>
          <a:lstStyle/>
          <a:p>
            <a:r>
              <a:rPr lang="hu-HU" sz="2800" dirty="0" smtClean="0"/>
              <a:t>1.1 bevezetés: a kutatásalapú tanulás (</a:t>
            </a:r>
            <a:r>
              <a:rPr lang="hu-HU" sz="2800" dirty="0" err="1" smtClean="0"/>
              <a:t>inquiry</a:t>
            </a:r>
            <a:r>
              <a:rPr lang="hu-HU" sz="2800" dirty="0" smtClean="0"/>
              <a:t> </a:t>
            </a:r>
            <a:r>
              <a:rPr lang="hu-HU" sz="2800" dirty="0" err="1" smtClean="0"/>
              <a:t>based</a:t>
            </a:r>
            <a:r>
              <a:rPr lang="hu-HU" sz="2800" dirty="0" smtClean="0"/>
              <a:t> </a:t>
            </a:r>
            <a:r>
              <a:rPr lang="hu-HU" sz="2800" dirty="0" err="1" smtClean="0"/>
              <a:t>science</a:t>
            </a:r>
            <a:r>
              <a:rPr lang="hu-HU" sz="2800" dirty="0" smtClean="0"/>
              <a:t> </a:t>
            </a:r>
            <a:r>
              <a:rPr lang="hu-HU" sz="2800" dirty="0" err="1" smtClean="0"/>
              <a:t>education</a:t>
            </a:r>
            <a:r>
              <a:rPr lang="hu-HU" sz="2800" dirty="0" smtClean="0"/>
              <a:t>, IBSE)</a:t>
            </a:r>
            <a:endParaRPr lang="hu-HU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2494" y="1112842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Uno (1990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olyan pedagógiai módszer, amely a tanulók fizikai tevékenységeit  egyesíti a tanulóközpontú megbeszélésekkel / vitákkal és a fogalmak felfedezésével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National Research Council of the United States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America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Inquiry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and the National Science Education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Olson, </a:t>
            </a: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Loucks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-Horsley, 2000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„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tevékenységsor,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tartalmazza: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megfigyeléseket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kérdésfeltevést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információgyűjtést és forráselemzést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vizsgálatok tervezését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kísérleti eredmények és az egyéb ismeretek összevetését 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eszközök használatát adatok gyűjtéséhez, elemzéséhez és magyarázatához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válaszok, magyarázatok, következtetések és előrejelzések megfogalmazását</a:t>
            </a:r>
            <a:endParaRPr lang="hu-HU" sz="2000" i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2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eredmények kommunikálását</a:t>
            </a:r>
            <a:r>
              <a:rPr lang="en-GB" sz="20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GB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4520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9905"/>
            <a:ext cx="7200800" cy="926976"/>
          </a:xfrm>
        </p:spPr>
        <p:txBody>
          <a:bodyPr/>
          <a:lstStyle/>
          <a:p>
            <a:r>
              <a:rPr lang="hu-HU" sz="2800" dirty="0" smtClean="0"/>
              <a:t>1.2 az </a:t>
            </a:r>
            <a:r>
              <a:rPr lang="hu-HU" sz="2800" dirty="0" err="1" smtClean="0"/>
              <a:t>ibse</a:t>
            </a:r>
            <a:r>
              <a:rPr lang="hu-HU" sz="2800" dirty="0" smtClean="0"/>
              <a:t> lehetséges előnyei</a:t>
            </a:r>
            <a:endParaRPr lang="hu-HU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-10806" y="1148903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Hofstein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Kempa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1985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növeli a motivációt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legalábbis a „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kíváncsi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és a „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szociálisan motivált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 típusú diákok körében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Minner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1" u="sng" dirty="0">
                <a:latin typeface="Arial" panose="020B0604020202020204" pitchFamily="34" charset="0"/>
                <a:cs typeface="Arial" panose="020B0604020202020204" pitchFamily="34" charset="0"/>
              </a:rPr>
              <a:t>at al. 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(2010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„…a diákok aktív gondolkodása és az adatokból való </a:t>
            </a:r>
            <a:r>
              <a:rPr lang="hu-HU" sz="2400" i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következtetéslevonás</a:t>
            </a:r>
            <a:r>
              <a:rPr lang="hu-HU" sz="2400" i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növeli a fogalmi megértést</a:t>
            </a:r>
            <a:r>
              <a:rPr lang="hu-H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u="sng" dirty="0" err="1">
                <a:latin typeface="Arial" panose="020B0604020202020204" pitchFamily="34" charset="0"/>
                <a:cs typeface="Arial" panose="020B0604020202020204" pitchFamily="34" charset="0"/>
              </a:rPr>
              <a:t>Tomperi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4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Aksela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hu-HU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fejleszti a </a:t>
            </a:r>
            <a:r>
              <a:rPr lang="hu-HU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magasabbrendű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kogntív</a:t>
            </a:r>
            <a:r>
              <a:rPr lang="hu-HU" sz="24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képességeket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diákok jobban megértik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tudomány természetét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együttműködés és a kommunikáció fontosságát a természettudományban →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áltudomány természetét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Lefelé nyíl 7"/>
          <p:cNvSpPr/>
          <p:nvPr/>
        </p:nvSpPr>
        <p:spPr>
          <a:xfrm>
            <a:off x="4569391" y="3610188"/>
            <a:ext cx="576064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Akciógomb: Súgó 8">
            <a:hlinkClick r:id="" action="ppaction://noaction" highlightClick="1"/>
          </p:cNvPr>
          <p:cNvSpPr/>
          <p:nvPr/>
        </p:nvSpPr>
        <p:spPr>
          <a:xfrm>
            <a:off x="5877892" y="3567093"/>
            <a:ext cx="864096" cy="105120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846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9904"/>
            <a:ext cx="7776864" cy="926976"/>
          </a:xfrm>
        </p:spPr>
        <p:txBody>
          <a:bodyPr/>
          <a:lstStyle/>
          <a:p>
            <a:r>
              <a:rPr lang="hu-HU" sz="2800" dirty="0" smtClean="0"/>
              <a:t>1.3 az </a:t>
            </a:r>
            <a:r>
              <a:rPr lang="hu-HU" sz="2800" dirty="0" err="1" smtClean="0"/>
              <a:t>ibse</a:t>
            </a:r>
            <a:r>
              <a:rPr lang="hu-HU" sz="2800" dirty="0" smtClean="0"/>
              <a:t> lehetséges hátrányai</a:t>
            </a:r>
            <a:endParaRPr lang="hu-HU" sz="2800" dirty="0"/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899" y="1247238"/>
            <a:ext cx="905599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Kirschner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Sweller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and Clark (2006)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„</a:t>
            </a: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minimális irányítású módszerek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evésbé hatásosak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u-HU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evésbé hatékonyak</a:t>
            </a:r>
            <a:r>
              <a:rPr lang="en-GB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öbbe kerülnek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Negatív eredményre vezethetnek, ha a diákokban</a:t>
            </a:r>
            <a:r>
              <a:rPr lang="en-GB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évképzetek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2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ökéletlen vagy rendezetlen tudás</a:t>
            </a: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alakul ki.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Bolte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Streller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GB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Hofstein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</a:rPr>
              <a:t> (2013)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„törekvő” és a ”lelkiismeretes” diákok nem kedvelik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hu-HU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Szalay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r>
              <a:rPr lang="en-GB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magyar kémiatanárok további fenntartásai a nyílt végű kutatásalapú tanulással szemben:</a:t>
            </a:r>
            <a:endParaRPr lang="en-GB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időigényes                 nem fér bele a kémiaórákba</a:t>
            </a:r>
            <a:r>
              <a:rPr lang="en-GB" sz="2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Jobbra nyíl 4"/>
          <p:cNvSpPr/>
          <p:nvPr/>
        </p:nvSpPr>
        <p:spPr>
          <a:xfrm>
            <a:off x="2419399" y="568353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263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29904"/>
            <a:ext cx="7848872" cy="926976"/>
          </a:xfrm>
        </p:spPr>
        <p:txBody>
          <a:bodyPr/>
          <a:lstStyle/>
          <a:p>
            <a:r>
              <a:rPr lang="hu-HU" sz="2800" dirty="0" smtClean="0"/>
              <a:t>2.1 kutatási probléma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0" y="1362172"/>
            <a:ext cx="9138802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u="sng" dirty="0" err="1">
                <a:latin typeface="Arial" panose="020B0604020202020204" pitchFamily="34" charset="0"/>
                <a:cs typeface="Arial" panose="020B0604020202020204" pitchFamily="34" charset="0"/>
              </a:rPr>
              <a:t>Hmelo</a:t>
            </a:r>
            <a:r>
              <a:rPr lang="en-GB" sz="2200" u="sng" dirty="0">
                <a:latin typeface="Arial" panose="020B0604020202020204" pitchFamily="34" charset="0"/>
                <a:cs typeface="Arial" panose="020B0604020202020204" pitchFamily="34" charset="0"/>
              </a:rPr>
              <a:t>-Silver, Duncan and Chinn (</a:t>
            </a:r>
            <a:r>
              <a:rPr lang="en-GB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2007)</a:t>
            </a: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körülmények között működik a kutatásalapú tanulás?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tanulási eredmények eléréséhez hatékony?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jó gyakorlatok kialakítását segítik elő?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támogatásra van szükség a különféle típusú diákok és tanulási célok esetében?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PISA (2006):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a magyar tanulók alábbi </a:t>
            </a:r>
            <a:r>
              <a:rPr lang="hu-H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képességei nem elég fejlettek: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természettudományos problémák azonosítása</a:t>
            </a:r>
            <a:endParaRPr lang="hu-H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természettudományos vizsgálatok tervezése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természettudományos bizonyítékok használata</a:t>
            </a:r>
            <a:endParaRPr lang="hu-HU" sz="2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u-HU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a kutatásalapú tanulás</a:t>
            </a:r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sz="2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inquiry</a:t>
            </a:r>
            <a:r>
              <a:rPr lang="hu-HU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hu-HU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hu-HU" sz="22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2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IBSE)</a:t>
            </a:r>
          </a:p>
          <a:p>
            <a:pPr algn="ctr"/>
            <a:r>
              <a:rPr lang="hu-HU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rvosolhatná ezt, hogyan lehetne </a:t>
            </a:r>
            <a:r>
              <a:rPr lang="hu-HU" sz="22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realisztikusan</a:t>
            </a:r>
            <a:r>
              <a:rPr lang="hu-HU" sz="2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megvalósítani?</a:t>
            </a:r>
            <a:endParaRPr lang="en-GB" sz="22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57200"/>
            <a:ext cx="8712968" cy="926976"/>
          </a:xfrm>
        </p:spPr>
        <p:txBody>
          <a:bodyPr/>
          <a:lstStyle/>
          <a:p>
            <a:pPr algn="ctr"/>
            <a:r>
              <a:rPr lang="hu-HU" sz="2400" dirty="0" smtClean="0"/>
              <a:t>A magyar diákok átlagos teljesítménye a PISA 2006 természettudományos </a:t>
            </a:r>
            <a:r>
              <a:rPr lang="hu-HU" sz="2400" dirty="0" err="1" smtClean="0"/>
              <a:t>altesztjein</a:t>
            </a:r>
            <a:endParaRPr lang="hu-HU" sz="2400" dirty="0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35496" y="1824385"/>
          <a:ext cx="9108504" cy="3710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2368"/>
                <a:gridCol w="792088"/>
                <a:gridCol w="3960440"/>
                <a:gridCol w="1043608"/>
              </a:tblGrid>
              <a:tr h="601216"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Kompetenciák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Ismeretek</a:t>
                      </a:r>
                      <a:endParaRPr lang="hu-HU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Természettudományi problémák felismerése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FF0000"/>
                          </a:solidFill>
                        </a:rPr>
                        <a:t>-21,3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Föld és a világegyetem rendszerei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+8,6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Jelenségek természettudományos magyarázata</a:t>
                      </a:r>
                      <a:endParaRPr lang="hu-H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00B050"/>
                          </a:solidFill>
                        </a:rPr>
                        <a:t>+14,2</a:t>
                      </a:r>
                      <a:endParaRPr lang="hu-HU" sz="2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Élő rendszerek</a:t>
                      </a:r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/>
                        <a:t>+5,2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Természettudományos bizonyítékok alkalmazása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-6,9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Fizikai rendszerek </a:t>
                      </a:r>
                      <a:endParaRPr lang="hu-HU" sz="2000" b="1" kern="1200" dirty="0" smtClean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2000" b="1" kern="1200" dirty="0" smtClean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(fizikai és kémiai ismeretek)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rgbClr val="00B050"/>
                          </a:solidFill>
                        </a:rPr>
                        <a:t>+29,2</a:t>
                      </a:r>
                      <a:endParaRPr lang="hu-HU" sz="20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20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Természettudományi megismeréssel kapcsolatos ismeretek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000" dirty="0" smtClean="0">
                          <a:solidFill>
                            <a:srgbClr val="FF0000"/>
                          </a:solidFill>
                        </a:rPr>
                        <a:t>-11,9</a:t>
                      </a:r>
                      <a:endParaRPr lang="hu-H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églalap 8"/>
          <p:cNvSpPr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PISA 2009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Természettudomány terén az eredmény gyakorlatilag </a:t>
            </a:r>
            <a:r>
              <a:rPr lang="hu-HU" sz="20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változatlan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2006-hoz képest: </a:t>
            </a:r>
            <a:r>
              <a:rPr lang="hu-HU" sz="2000" dirty="0" smtClean="0">
                <a:solidFill>
                  <a:srgbClr val="0066FF"/>
                </a:solidFill>
                <a:latin typeface="Arial" pitchFamily="34" charset="0"/>
                <a:cs typeface="Arial" pitchFamily="34" charset="0"/>
              </a:rPr>
              <a:t>503 pont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), OECD-átlag: 501 pont</a:t>
            </a:r>
            <a:endParaRPr lang="hu-HU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hu-H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PISA 2012: 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Természettudományos eredmények átlaga 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romlott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hu-HU" sz="2000" b="1" dirty="0" smtClean="0">
                <a:solidFill>
                  <a:srgbClr val="FF9900"/>
                </a:solidFill>
                <a:latin typeface="Arial" pitchFamily="34" charset="0"/>
                <a:cs typeface="Arial" pitchFamily="34" charset="0"/>
              </a:rPr>
              <a:t>494 pont </a:t>
            </a:r>
            <a:r>
              <a:rPr lang="hu-HU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(OECD-átlag: 501 pont). </a:t>
            </a:r>
            <a:r>
              <a:rPr lang="hu-HU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 gyengék aránya nőtt, a családi háttér meghatározó!</a:t>
            </a:r>
            <a:endParaRPr lang="hu-H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35496" y="1116499"/>
            <a:ext cx="910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>
                <a:solidFill>
                  <a:prstClr val="black"/>
                </a:solidFill>
              </a:rPr>
              <a:t>1. táblázat: Az egyes </a:t>
            </a:r>
            <a:r>
              <a:rPr lang="hu-HU" sz="2000" b="1" dirty="0" err="1" smtClean="0">
                <a:solidFill>
                  <a:prstClr val="black"/>
                </a:solidFill>
              </a:rPr>
              <a:t>alteszteken</a:t>
            </a:r>
            <a:r>
              <a:rPr lang="hu-HU" sz="2000" b="1" dirty="0" smtClean="0">
                <a:solidFill>
                  <a:prstClr val="black"/>
                </a:solidFill>
              </a:rPr>
              <a:t> elért átlagpontszámok eltérései a teljes </a:t>
            </a:r>
          </a:p>
          <a:p>
            <a:r>
              <a:rPr lang="hu-HU" sz="2000" b="1" dirty="0" smtClean="0">
                <a:solidFill>
                  <a:prstClr val="black"/>
                </a:solidFill>
              </a:rPr>
              <a:t>Természettudományos teszten mért átlagpontszámtól (504 pont)</a:t>
            </a:r>
            <a:endParaRPr lang="hu-HU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723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29904"/>
            <a:ext cx="8892480" cy="926976"/>
          </a:xfrm>
        </p:spPr>
        <p:txBody>
          <a:bodyPr/>
          <a:lstStyle/>
          <a:p>
            <a:r>
              <a:rPr lang="hu-HU" sz="2800" dirty="0" smtClean="0"/>
              <a:t>2.2 Sajátos körülmények – sajátos probléma</a:t>
            </a:r>
            <a:endParaRPr lang="hu-HU" sz="28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198" y="1178020"/>
            <a:ext cx="91388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Magyar körülmények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IBS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csak fokozatosan vezethető be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Kevés idő, kevés eszköz és anyag, a laboránsok hiánya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→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csak egy pár alkalom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tanév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kísérleteknek </a:t>
            </a: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kapcsolódni kell a tantervi és a vizsgakövetelményekhez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jól ismert tanulókísérlet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részben a tanulók tervezik meg!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…de vajon használ-e valamit,  a diákok évente néhány alkalommal részben kutatásalapú tevékenységeket végeznek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természettudományos gondolkodásmódjuk</a:t>
            </a:r>
            <a:r>
              <a:rPr lang="en-GB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ténybeli tudásuk</a:t>
            </a:r>
            <a:endParaRPr lang="en-GB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természettudományokkal szembeni attitűdjük tekintetében?</a:t>
            </a:r>
            <a:endParaRPr lang="hu-HU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990781"/>
            <a:ext cx="695325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3707904" y="6192807"/>
            <a:ext cx="5204073" cy="438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TÁMOP 4.1.2.B.2-13/1-2013-0007</a:t>
            </a:r>
            <a:b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u-HU" altLang="hu-HU" sz="1000" i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N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ATIONWIDE </a:t>
            </a:r>
            <a:r>
              <a:rPr lang="hu-HU" sz="1000" i="1" dirty="0">
                <a:latin typeface="Arial" panose="020B0604020202020204" pitchFamily="34" charset="0"/>
                <a:cs typeface="Arial" panose="020B0604020202020204" pitchFamily="34" charset="0"/>
              </a:rPr>
              <a:t>COORDINATION FOR THE RENEWAL OF </a:t>
            </a:r>
            <a:r>
              <a:rPr lang="hu-HU" sz="1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TEACHER EDUCATION</a:t>
            </a:r>
            <a:r>
              <a:rPr kumimoji="0" lang="hu-HU" altLang="hu-HU" sz="1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kumimoji="0" lang="hu-HU" altLang="hu-H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kciógomb: Súgó 7">
            <a:hlinkClick r:id="" action="ppaction://noaction" highlightClick="1"/>
          </p:cNvPr>
          <p:cNvSpPr/>
          <p:nvPr/>
        </p:nvSpPr>
        <p:spPr>
          <a:xfrm>
            <a:off x="5877892" y="3135926"/>
            <a:ext cx="864096" cy="105120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595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4316</TotalTime>
  <Words>3086</Words>
  <Application>Microsoft Office PowerPoint</Application>
  <PresentationFormat>Diavetítés a képernyőre (4:3 oldalarány)</PresentationFormat>
  <Paragraphs>608</Paragraphs>
  <Slides>30</Slides>
  <Notes>3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3</vt:i4>
      </vt:variant>
      <vt:variant>
        <vt:lpstr>Diacímek</vt:lpstr>
      </vt:variant>
      <vt:variant>
        <vt:i4>30</vt:i4>
      </vt:variant>
    </vt:vector>
  </HeadingPairs>
  <TitlesOfParts>
    <vt:vector size="37" baseType="lpstr">
      <vt:lpstr>ＭＳ 明朝</vt:lpstr>
      <vt:lpstr>Arial</vt:lpstr>
      <vt:lpstr>Arial Black</vt:lpstr>
      <vt:lpstr>Calibri</vt:lpstr>
      <vt:lpstr>Office-téma</vt:lpstr>
      <vt:lpstr>2_Office-téma</vt:lpstr>
      <vt:lpstr>1_Office-téma</vt:lpstr>
      <vt:lpstr>Mire jó a tanulói kísérlettervezés? </vt:lpstr>
      <vt:lpstr>PowerPoint bemutató</vt:lpstr>
      <vt:lpstr>tartalom</vt:lpstr>
      <vt:lpstr>1.1 bevezetés: a kutatásalapú tanulás (inquiry based science education, IBSE)</vt:lpstr>
      <vt:lpstr>1.2 az ibse lehetséges előnyei</vt:lpstr>
      <vt:lpstr>1.3 az ibse lehetséges hátrányai</vt:lpstr>
      <vt:lpstr>2.1 kutatási probléma</vt:lpstr>
      <vt:lpstr>A magyar diákok átlagos teljesítménye a PISA 2006 természettudományos altesztjein</vt:lpstr>
      <vt:lpstr>2.2 Sajátos körülmények – sajátos probléma</vt:lpstr>
      <vt:lpstr>2.3 kutatási kérdések</vt:lpstr>
      <vt:lpstr>3.1 kutatási módszer – a minta </vt:lpstr>
      <vt:lpstr>3.2 kutatási módszer – mérőeszközök</vt:lpstr>
      <vt:lpstr>3.2. kutatási módszer –  kísérlettervezési feladatok</vt:lpstr>
      <vt:lpstr>3.3 kutatási módszer –  a modell</vt:lpstr>
      <vt:lpstr>3.4 kutatási módszer – a kísérleti osztályok speciális feladatai</vt:lpstr>
      <vt:lpstr>4.1 Eredmények: reliabilitás (megbízhatóság)</vt:lpstr>
      <vt:lpstr>4.2 eredmények: feladattípusok szerint</vt:lpstr>
      <vt:lpstr>4.3 eredmények: teljesítmény –  összes feladat</vt:lpstr>
      <vt:lpstr>4.4 eredmányek: teljesítmény –  tervezési feladatok</vt:lpstr>
      <vt:lpstr>4.5 eredmények: egyéb feladatok</vt:lpstr>
      <vt:lpstr>4.7 eredmények: korrelációk (r)</vt:lpstr>
      <vt:lpstr>5.1 következtetések: képességek és tudás</vt:lpstr>
      <vt:lpstr>5.2 következtetések: ATTItűd</vt:lpstr>
      <vt:lpstr>6.1. Példa: Az elegyek térfogatszázalékos összetétele I.</vt:lpstr>
      <vt:lpstr>6.2. Példa: Az elegyek térfogatszázalékos összetétele II.</vt:lpstr>
      <vt:lpstr>6.3. Példa: Az elegyek térfogatszázalékos összetétele III.</vt:lpstr>
      <vt:lpstr>7. tervek </vt:lpstr>
      <vt:lpstr>8. összefoglalás </vt:lpstr>
      <vt:lpstr>9. hivatkozások</vt:lpstr>
      <vt:lpstr>KÖSZÖNÖM A FIGYELMET!</vt:lpstr>
    </vt:vector>
  </TitlesOfParts>
  <Company>novak.adam@gmail.com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Szalay Luca</cp:lastModifiedBy>
  <cp:revision>278</cp:revision>
  <dcterms:created xsi:type="dcterms:W3CDTF">2014-03-03T11:13:53Z</dcterms:created>
  <dcterms:modified xsi:type="dcterms:W3CDTF">2016-04-10T09:17:11Z</dcterms:modified>
</cp:coreProperties>
</file>